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1"/>
    <p:sldId id="257" r:id="rId52"/>
    <p:sldId id="258" r:id="rId53"/>
    <p:sldId id="259" r:id="rId54"/>
    <p:sldId id="260" r:id="rId55"/>
    <p:sldId id="261" r:id="rId56"/>
    <p:sldId id="262" r:id="rId57"/>
    <p:sldId id="263" r:id="rId58"/>
    <p:sldId id="264" r:id="rId59"/>
    <p:sldId id="265" r:id="rId60"/>
    <p:sldId id="266" r:id="rId61"/>
    <p:sldId id="267" r:id="rId62"/>
    <p:sldId id="268" r:id="rId63"/>
    <p:sldId id="269" r:id="rId6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imes New Roman" charset="1" panose="02030502070405020303"/>
      <p:regular r:id="rId10"/>
    </p:embeddedFont>
    <p:embeddedFont>
      <p:font typeface="Times New Roman Bold" charset="1" panose="02030802070405020303"/>
      <p:regular r:id="rId11"/>
    </p:embeddedFont>
    <p:embeddedFont>
      <p:font typeface="Times New Roman Italics" charset="1" panose="02030502070405090303"/>
      <p:regular r:id="rId12"/>
    </p:embeddedFont>
    <p:embeddedFont>
      <p:font typeface="Times New Roman Bold Italics" charset="1" panose="02030802070405090303"/>
      <p:regular r:id="rId13"/>
    </p:embeddedFont>
    <p:embeddedFont>
      <p:font typeface="Times New Roman Medium" charset="1" panose="02030502070405020303"/>
      <p:regular r:id="rId14"/>
    </p:embeddedFont>
    <p:embeddedFont>
      <p:font typeface="Times New Roman Medium Italics" charset="1" panose="02030502070405090303"/>
      <p:regular r:id="rId15"/>
    </p:embeddedFont>
    <p:embeddedFont>
      <p:font typeface="Times New Roman Semi-Bold" charset="1" panose="02030702070405020303"/>
      <p:regular r:id="rId16"/>
    </p:embeddedFont>
    <p:embeddedFont>
      <p:font typeface="Times New Roman Semi-Bold Italics" charset="1" panose="02030702070405090303"/>
      <p:regular r:id="rId17"/>
    </p:embeddedFont>
    <p:embeddedFont>
      <p:font typeface="Times New Roman Ultra-Bold" charset="1" panose="02030902070405020303"/>
      <p:regular r:id="rId18"/>
    </p:embeddedFont>
    <p:embeddedFont>
      <p:font typeface="Alegreya" charset="1" panose="00000500000000000000"/>
      <p:regular r:id="rId19"/>
    </p:embeddedFont>
    <p:embeddedFont>
      <p:font typeface="Alegreya Bold" charset="1" panose="00000800000000000000"/>
      <p:regular r:id="rId20"/>
    </p:embeddedFont>
    <p:embeddedFont>
      <p:font typeface="Alegreya Italics" charset="1" panose="00000500000000000000"/>
      <p:regular r:id="rId21"/>
    </p:embeddedFont>
    <p:embeddedFont>
      <p:font typeface="Alegreya Bold Italics" charset="1" panose="00000800000000000000"/>
      <p:regular r:id="rId22"/>
    </p:embeddedFont>
    <p:embeddedFont>
      <p:font typeface="Alegreya Medium" charset="1" panose="00000600000000000000"/>
      <p:regular r:id="rId23"/>
    </p:embeddedFont>
    <p:embeddedFont>
      <p:font typeface="Alegreya Medium Italics" charset="1" panose="00000600000000000000"/>
      <p:regular r:id="rId24"/>
    </p:embeddedFont>
    <p:embeddedFont>
      <p:font typeface="Alegreya Ultra-Bold" charset="1" panose="00000900000000000000"/>
      <p:regular r:id="rId25"/>
    </p:embeddedFont>
    <p:embeddedFont>
      <p:font typeface="Alegreya Ultra-Bold Italics" charset="1" panose="00000900000000000000"/>
      <p:regular r:id="rId26"/>
    </p:embeddedFont>
    <p:embeddedFont>
      <p:font typeface="Alegreya Heavy" charset="1" panose="00000A00000000000000"/>
      <p:regular r:id="rId27"/>
    </p:embeddedFont>
    <p:embeddedFont>
      <p:font typeface="Alegreya Heavy Italics" charset="1" panose="00000A00000000000000"/>
      <p:regular r:id="rId28"/>
    </p:embeddedFont>
    <p:embeddedFont>
      <p:font typeface="Open Sans" charset="1" panose="020B0606030504020204"/>
      <p:regular r:id="rId29"/>
    </p:embeddedFont>
    <p:embeddedFont>
      <p:font typeface="Open Sans Bold" charset="1" panose="020B0806030504020204"/>
      <p:regular r:id="rId30"/>
    </p:embeddedFont>
    <p:embeddedFont>
      <p:font typeface="Open Sans Italics" charset="1" panose="020B0606030504020204"/>
      <p:regular r:id="rId31"/>
    </p:embeddedFont>
    <p:embeddedFont>
      <p:font typeface="Open Sans Bold Italics" charset="1" panose="020B0806030504020204"/>
      <p:regular r:id="rId32"/>
    </p:embeddedFont>
    <p:embeddedFont>
      <p:font typeface="Open Sans Light" charset="1" panose="020B0306030504020204"/>
      <p:regular r:id="rId33"/>
    </p:embeddedFont>
    <p:embeddedFont>
      <p:font typeface="Open Sans Light Italics" charset="1" panose="020B0306030504020204"/>
      <p:regular r:id="rId34"/>
    </p:embeddedFont>
    <p:embeddedFont>
      <p:font typeface="Open Sans Ultra-Bold" charset="1" panose="00000000000000000000"/>
      <p:regular r:id="rId35"/>
    </p:embeddedFont>
    <p:embeddedFont>
      <p:font typeface="Open Sans Ultra-Bold Italics" charset="1" panose="00000000000000000000"/>
      <p:regular r:id="rId36"/>
    </p:embeddedFont>
    <p:embeddedFont>
      <p:font typeface="Alegreya Sans SC" charset="1" panose="00000500000000000000"/>
      <p:regular r:id="rId37"/>
    </p:embeddedFont>
    <p:embeddedFont>
      <p:font typeface="Alegreya Sans SC Bold" charset="1" panose="00000800000000000000"/>
      <p:regular r:id="rId38"/>
    </p:embeddedFont>
    <p:embeddedFont>
      <p:font typeface="Alegreya Sans SC Italics" charset="1" panose="00000500000000000000"/>
      <p:regular r:id="rId39"/>
    </p:embeddedFont>
    <p:embeddedFont>
      <p:font typeface="Alegreya Sans SC Bold Italics" charset="1" panose="00000800000000000000"/>
      <p:regular r:id="rId40"/>
    </p:embeddedFont>
    <p:embeddedFont>
      <p:font typeface="Alegreya Sans SC Thin" charset="1" panose="00000300000000000000"/>
      <p:regular r:id="rId41"/>
    </p:embeddedFont>
    <p:embeddedFont>
      <p:font typeface="Alegreya Sans SC Thin Italics" charset="1" panose="00000300000000000000"/>
      <p:regular r:id="rId42"/>
    </p:embeddedFont>
    <p:embeddedFont>
      <p:font typeface="Alegreya Sans SC Light" charset="1" panose="00000400000000000000"/>
      <p:regular r:id="rId43"/>
    </p:embeddedFont>
    <p:embeddedFont>
      <p:font typeface="Alegreya Sans SC Light Italics" charset="1" panose="00000400000000000000"/>
      <p:regular r:id="rId44"/>
    </p:embeddedFont>
    <p:embeddedFont>
      <p:font typeface="Alegreya Sans SC Medium" charset="1" panose="00000600000000000000"/>
      <p:regular r:id="rId45"/>
    </p:embeddedFont>
    <p:embeddedFont>
      <p:font typeface="Alegreya Sans SC Medium Italics" charset="1" panose="00000600000000000000"/>
      <p:regular r:id="rId46"/>
    </p:embeddedFont>
    <p:embeddedFont>
      <p:font typeface="Alegreya Sans SC Ultra-Bold" charset="1" panose="00000900000000000000"/>
      <p:regular r:id="rId47"/>
    </p:embeddedFont>
    <p:embeddedFont>
      <p:font typeface="Alegreya Sans SC Ultra-Bold Italics" charset="1" panose="00000900000000000000"/>
      <p:regular r:id="rId48"/>
    </p:embeddedFont>
    <p:embeddedFont>
      <p:font typeface="Alegreya Sans SC Heavy" charset="1" panose="00000A00000000000000"/>
      <p:regular r:id="rId49"/>
    </p:embeddedFont>
    <p:embeddedFont>
      <p:font typeface="Alegreya Sans SC Heavy Italics" charset="1" panose="00000A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slides/slide1.xml" Type="http://schemas.openxmlformats.org/officeDocument/2006/relationships/slide"/><Relationship Id="rId52" Target="slides/slide2.xml" Type="http://schemas.openxmlformats.org/officeDocument/2006/relationships/slide"/><Relationship Id="rId53" Target="slides/slide3.xml" Type="http://schemas.openxmlformats.org/officeDocument/2006/relationships/slide"/><Relationship Id="rId54" Target="slides/slide4.xml" Type="http://schemas.openxmlformats.org/officeDocument/2006/relationships/slide"/><Relationship Id="rId55" Target="slides/slide5.xml" Type="http://schemas.openxmlformats.org/officeDocument/2006/relationships/slide"/><Relationship Id="rId56" Target="slides/slide6.xml" Type="http://schemas.openxmlformats.org/officeDocument/2006/relationships/slide"/><Relationship Id="rId57" Target="slides/slide7.xml" Type="http://schemas.openxmlformats.org/officeDocument/2006/relationships/slide"/><Relationship Id="rId58" Target="slides/slide8.xml" Type="http://schemas.openxmlformats.org/officeDocument/2006/relationships/slide"/><Relationship Id="rId59" Target="slides/slide9.xml" Type="http://schemas.openxmlformats.org/officeDocument/2006/relationships/slide"/><Relationship Id="rId6" Target="fonts/font6.fntdata" Type="http://schemas.openxmlformats.org/officeDocument/2006/relationships/font"/><Relationship Id="rId60" Target="slides/slide10.xml" Type="http://schemas.openxmlformats.org/officeDocument/2006/relationships/slide"/><Relationship Id="rId61" Target="slides/slide11.xml" Type="http://schemas.openxmlformats.org/officeDocument/2006/relationships/slide"/><Relationship Id="rId62" Target="slides/slide12.xml" Type="http://schemas.openxmlformats.org/officeDocument/2006/relationships/slide"/><Relationship Id="rId63" Target="slides/slide13.xml" Type="http://schemas.openxmlformats.org/officeDocument/2006/relationships/slide"/><Relationship Id="rId64" Target="slides/slide1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jpe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24905" y="3314084"/>
            <a:ext cx="10034287" cy="2032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7"/>
              </a:lnSpc>
              <a:spcBef>
                <a:spcPct val="0"/>
              </a:spcBef>
            </a:pPr>
            <a:r>
              <a:rPr lang="en-US" sz="10712">
                <a:solidFill>
                  <a:srgbClr val="433831"/>
                </a:solidFill>
                <a:latin typeface="Alegreya Sans SC Heavy"/>
              </a:rPr>
              <a:t>BOOK FLOW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958007" y="6303376"/>
            <a:ext cx="6465058" cy="928617"/>
          </a:xfrm>
          <a:custGeom>
            <a:avLst/>
            <a:gdLst/>
            <a:ahLst/>
            <a:cxnLst/>
            <a:rect r="r" b="b" t="t" l="l"/>
            <a:pathLst>
              <a:path h="928617" w="6465058">
                <a:moveTo>
                  <a:pt x="0" y="0"/>
                </a:moveTo>
                <a:lnTo>
                  <a:pt x="6465058" y="0"/>
                </a:lnTo>
                <a:lnTo>
                  <a:pt x="6465058" y="928618"/>
                </a:lnTo>
                <a:lnTo>
                  <a:pt x="0" y="928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79012" y="5658866"/>
            <a:ext cx="6371987" cy="1194748"/>
          </a:xfrm>
          <a:custGeom>
            <a:avLst/>
            <a:gdLst/>
            <a:ahLst/>
            <a:cxnLst/>
            <a:rect r="r" b="b" t="t" l="l"/>
            <a:pathLst>
              <a:path h="1194748" w="6371987">
                <a:moveTo>
                  <a:pt x="0" y="0"/>
                </a:moveTo>
                <a:lnTo>
                  <a:pt x="6371987" y="0"/>
                </a:lnTo>
                <a:lnTo>
                  <a:pt x="6371987" y="1194747"/>
                </a:lnTo>
                <a:lnTo>
                  <a:pt x="0" y="1194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71711" y="1499162"/>
            <a:ext cx="2544579" cy="2395990"/>
          </a:xfrm>
          <a:custGeom>
            <a:avLst/>
            <a:gdLst/>
            <a:ahLst/>
            <a:cxnLst/>
            <a:rect r="r" b="b" t="t" l="l"/>
            <a:pathLst>
              <a:path h="2395990" w="2544579">
                <a:moveTo>
                  <a:pt x="0" y="0"/>
                </a:moveTo>
                <a:lnTo>
                  <a:pt x="2544578" y="0"/>
                </a:lnTo>
                <a:lnTo>
                  <a:pt x="2544578" y="2395990"/>
                </a:lnTo>
                <a:lnTo>
                  <a:pt x="0" y="23959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18492" y="-999804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5366916" y="7231994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1218" y="8965596"/>
            <a:ext cx="3352965" cy="2840876"/>
          </a:xfrm>
          <a:custGeom>
            <a:avLst/>
            <a:gdLst/>
            <a:ahLst/>
            <a:cxnLst/>
            <a:rect r="r" b="b" t="t" l="l"/>
            <a:pathLst>
              <a:path h="2840876" w="3352965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4161143" y="-1503017"/>
            <a:ext cx="3352965" cy="2840876"/>
          </a:xfrm>
          <a:custGeom>
            <a:avLst/>
            <a:gdLst/>
            <a:ahLst/>
            <a:cxnLst/>
            <a:rect r="r" b="b" t="t" l="l"/>
            <a:pathLst>
              <a:path h="2840876" w="3352965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01715">
            <a:off x="1788107" y="6666677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49553">
            <a:off x="15474139" y="2470102"/>
            <a:ext cx="1562518" cy="1289788"/>
          </a:xfrm>
          <a:custGeom>
            <a:avLst/>
            <a:gdLst/>
            <a:ahLst/>
            <a:cxnLst/>
            <a:rect r="r" b="b" t="t" l="l"/>
            <a:pathLst>
              <a:path h="1289788" w="156251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841545">
            <a:off x="6681852" y="2198597"/>
            <a:ext cx="1120358" cy="997119"/>
          </a:xfrm>
          <a:custGeom>
            <a:avLst/>
            <a:gdLst/>
            <a:ahLst/>
            <a:cxnLst/>
            <a:rect r="r" b="b" t="t" l="l"/>
            <a:pathLst>
              <a:path h="997119" w="1120358">
                <a:moveTo>
                  <a:pt x="0" y="0"/>
                </a:moveTo>
                <a:lnTo>
                  <a:pt x="1120359" y="0"/>
                </a:lnTo>
                <a:lnTo>
                  <a:pt x="1120359" y="997119"/>
                </a:lnTo>
                <a:lnTo>
                  <a:pt x="0" y="99711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812159">
            <a:off x="10487037" y="1987305"/>
            <a:ext cx="1120358" cy="997119"/>
          </a:xfrm>
          <a:custGeom>
            <a:avLst/>
            <a:gdLst/>
            <a:ahLst/>
            <a:cxnLst/>
            <a:rect r="r" b="b" t="t" l="l"/>
            <a:pathLst>
              <a:path h="997119" w="1120358">
                <a:moveTo>
                  <a:pt x="0" y="0"/>
                </a:moveTo>
                <a:lnTo>
                  <a:pt x="1120358" y="0"/>
                </a:lnTo>
                <a:lnTo>
                  <a:pt x="1120358" y="997119"/>
                </a:lnTo>
                <a:lnTo>
                  <a:pt x="0" y="99711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4544244" y="7545264"/>
            <a:ext cx="458160" cy="436499"/>
            <a:chOff x="0" y="0"/>
            <a:chExt cx="1772920" cy="1689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2676135" y="5658866"/>
            <a:ext cx="261444" cy="249084"/>
            <a:chOff x="0" y="0"/>
            <a:chExt cx="1772920" cy="1689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3663461" y="3237660"/>
            <a:ext cx="261444" cy="249084"/>
            <a:chOff x="0" y="0"/>
            <a:chExt cx="1772920" cy="1689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5317568" y="6783654"/>
            <a:ext cx="261444" cy="249084"/>
            <a:chOff x="0" y="0"/>
            <a:chExt cx="1772920" cy="16891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A17A6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-533592" y="4726612"/>
            <a:ext cx="1067183" cy="1067183"/>
            <a:chOff x="0" y="0"/>
            <a:chExt cx="1422911" cy="1422911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422911" cy="1422911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5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152274" y="152274"/>
              <a:ext cx="1118362" cy="1118362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5"/>
                  </a:lnSpc>
                </a:pPr>
              </a:p>
            </p:txBody>
          </p:sp>
        </p:grpSp>
      </p:grpSp>
      <p:grpSp>
        <p:nvGrpSpPr>
          <p:cNvPr name="Group 29" id="29"/>
          <p:cNvGrpSpPr/>
          <p:nvPr/>
        </p:nvGrpSpPr>
        <p:grpSpPr>
          <a:xfrm rot="0"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71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71"/>
                  </a:lnSpc>
                </a:pPr>
              </a:p>
            </p:txBody>
          </p:sp>
        </p:grpSp>
      </p:grpSp>
      <p:grpSp>
        <p:nvGrpSpPr>
          <p:cNvPr name="Group 36" id="36"/>
          <p:cNvGrpSpPr/>
          <p:nvPr/>
        </p:nvGrpSpPr>
        <p:grpSpPr>
          <a:xfrm rot="0">
            <a:off x="10038069" y="-528883"/>
            <a:ext cx="1142219" cy="1142219"/>
            <a:chOff x="0" y="0"/>
            <a:chExt cx="1522959" cy="1522959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8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8"/>
                  </a:lnSpc>
                </a:pPr>
              </a:p>
            </p:txBody>
          </p:sp>
        </p:grpSp>
      </p:grpSp>
      <p:grpSp>
        <p:nvGrpSpPr>
          <p:cNvPr name="Group 43" id="43"/>
          <p:cNvGrpSpPr/>
          <p:nvPr/>
        </p:nvGrpSpPr>
        <p:grpSpPr>
          <a:xfrm rot="0">
            <a:off x="5150404" y="1941313"/>
            <a:ext cx="595772" cy="595772"/>
            <a:chOff x="0" y="0"/>
            <a:chExt cx="794363" cy="794363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794363" cy="794363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1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85010" y="85010"/>
              <a:ext cx="624344" cy="624344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10"/>
                  </a:lnSpc>
                </a:pPr>
              </a:p>
            </p:txBody>
          </p:sp>
        </p:grpSp>
      </p:grpSp>
      <p:sp>
        <p:nvSpPr>
          <p:cNvPr name="TextBox 50" id="50"/>
          <p:cNvSpPr txBox="true"/>
          <p:nvPr/>
        </p:nvSpPr>
        <p:spPr>
          <a:xfrm rot="0">
            <a:off x="5746176" y="5841274"/>
            <a:ext cx="6204823" cy="5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433831"/>
                </a:solidFill>
                <a:latin typeface="Alegreya Bold"/>
              </a:rPr>
              <a:t>Платформа по обмену книгами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505843" y="7440489"/>
            <a:ext cx="3949650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433831"/>
                </a:solidFill>
                <a:latin typeface="Times New Roman Bold"/>
              </a:rPr>
              <a:t>Команда разработчиков :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4090237" y="8232395"/>
            <a:ext cx="9868955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433831"/>
                </a:solidFill>
                <a:latin typeface="Times New Roman Bold"/>
              </a:rPr>
              <a:t>Авдеева Полина, Кислова Ирина, Дубовой Олег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2850" y="2499229"/>
            <a:ext cx="11791097" cy="6094636"/>
          </a:xfrm>
          <a:custGeom>
            <a:avLst/>
            <a:gdLst/>
            <a:ahLst/>
            <a:cxnLst/>
            <a:rect r="r" b="b" t="t" l="l"/>
            <a:pathLst>
              <a:path h="6094636" w="11791097">
                <a:moveTo>
                  <a:pt x="0" y="0"/>
                </a:moveTo>
                <a:lnTo>
                  <a:pt x="11791097" y="0"/>
                </a:lnTo>
                <a:lnTo>
                  <a:pt x="11791097" y="6094636"/>
                </a:lnTo>
                <a:lnTo>
                  <a:pt x="0" y="6094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34577" y="505050"/>
            <a:ext cx="11346407" cy="13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Times New Roman Bold"/>
              </a:rPr>
              <a:t>Демонстрация продукта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70790" y="8603005"/>
            <a:ext cx="6322591" cy="64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Карта веб-приложения в Miro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18453" y="3989323"/>
            <a:ext cx="5249817" cy="5268977"/>
          </a:xfrm>
          <a:custGeom>
            <a:avLst/>
            <a:gdLst/>
            <a:ahLst/>
            <a:cxnLst/>
            <a:rect r="r" b="b" t="t" l="l"/>
            <a:pathLst>
              <a:path h="5268977" w="5249817">
                <a:moveTo>
                  <a:pt x="0" y="0"/>
                </a:moveTo>
                <a:lnTo>
                  <a:pt x="5249817" y="0"/>
                </a:lnTo>
                <a:lnTo>
                  <a:pt x="5249817" y="5268977"/>
                </a:lnTo>
                <a:lnTo>
                  <a:pt x="0" y="5268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79529" y="2139682"/>
            <a:ext cx="6928941" cy="13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Times New Roman Bold"/>
              </a:rPr>
              <a:t>Бизнес модель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1097" y="5309190"/>
            <a:ext cx="17303006" cy="124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Планируется зарабатывать на проекте через контекстную рекламу книг и мероприятий, посвященных книжной тематике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68920" y="204341"/>
            <a:ext cx="2719616" cy="2685002"/>
          </a:xfrm>
          <a:custGeom>
            <a:avLst/>
            <a:gdLst/>
            <a:ahLst/>
            <a:cxnLst/>
            <a:rect r="r" b="b" t="t" l="l"/>
            <a:pathLst>
              <a:path h="2685002" w="2719616">
                <a:moveTo>
                  <a:pt x="0" y="0"/>
                </a:moveTo>
                <a:lnTo>
                  <a:pt x="2719615" y="0"/>
                </a:lnTo>
                <a:lnTo>
                  <a:pt x="2719615" y="2685002"/>
                </a:lnTo>
                <a:lnTo>
                  <a:pt x="0" y="2685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51924" y="912681"/>
            <a:ext cx="6934274" cy="13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Times New Roman Bold"/>
              </a:rPr>
              <a:t>План развития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3294" y="2755993"/>
            <a:ext cx="14567984" cy="184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Bold"/>
              </a:rPr>
              <a:t>Краткосрочные цели: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привлечение первых активных пользователей в Воронеже, сбор обратной связи для улучшения функционала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3294" y="5203134"/>
            <a:ext cx="16140876" cy="358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Долгосрочные цели:</a:t>
            </a:r>
            <a:r>
              <a:rPr lang="en-US" sz="3399">
                <a:solidFill>
                  <a:srgbClr val="000000"/>
                </a:solidFill>
                <a:latin typeface="Open Sans Bold"/>
              </a:rPr>
              <a:t> 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расширение географии сервиса дополнительно на 2-3 крупных города, внедрение собственной системы обмена сообщениями между пользователями на платформе, внедрение учета баланса условных единиц (BookCoin)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62819">
            <a:off x="10340040" y="7998496"/>
            <a:ext cx="5258109" cy="1873799"/>
          </a:xfrm>
          <a:custGeom>
            <a:avLst/>
            <a:gdLst/>
            <a:ahLst/>
            <a:cxnLst/>
            <a:rect r="r" b="b" t="t" l="l"/>
            <a:pathLst>
              <a:path h="1873799" w="5258109">
                <a:moveTo>
                  <a:pt x="0" y="0"/>
                </a:moveTo>
                <a:lnTo>
                  <a:pt x="5258109" y="0"/>
                </a:lnTo>
                <a:lnTo>
                  <a:pt x="5258109" y="1873799"/>
                </a:lnTo>
                <a:lnTo>
                  <a:pt x="0" y="1873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14149" y="762000"/>
            <a:ext cx="11148343" cy="13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Times New Roman Bold"/>
              </a:rPr>
              <a:t>Информация о команде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0793" y="3237065"/>
            <a:ext cx="16303090" cy="4180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Авдеева Полина (тимлид,разработчик,технический писатель,тестировщик)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Кислова Ирина (дизайнер,аналитик,технический писатель,тестировщик)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Дубовой Олег (разработчик,технический писатель,тестировщик)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18475" y="5143500"/>
            <a:ext cx="4528925" cy="4528925"/>
          </a:xfrm>
          <a:custGeom>
            <a:avLst/>
            <a:gdLst/>
            <a:ahLst/>
            <a:cxnLst/>
            <a:rect r="r" b="b" t="t" l="l"/>
            <a:pathLst>
              <a:path h="4528925" w="4528925">
                <a:moveTo>
                  <a:pt x="0" y="0"/>
                </a:moveTo>
                <a:lnTo>
                  <a:pt x="4528925" y="0"/>
                </a:lnTo>
                <a:lnTo>
                  <a:pt x="4528925" y="4528925"/>
                </a:lnTo>
                <a:lnTo>
                  <a:pt x="0" y="452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66905" y="1759350"/>
            <a:ext cx="3754189" cy="13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Times New Roman Bold"/>
              </a:rPr>
              <a:t>Выводы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3361" y="4628485"/>
            <a:ext cx="16440475" cy="124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BookFlow - платформа для обмена книгами и отзывами, способствующая созданию дружного книжного сообщества.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71409" y="3038931"/>
            <a:ext cx="4953540" cy="4953540"/>
          </a:xfrm>
          <a:custGeom>
            <a:avLst/>
            <a:gdLst/>
            <a:ahLst/>
            <a:cxnLst/>
            <a:rect r="r" b="b" t="t" l="l"/>
            <a:pathLst>
              <a:path h="4953540" w="4953540">
                <a:moveTo>
                  <a:pt x="0" y="0"/>
                </a:moveTo>
                <a:lnTo>
                  <a:pt x="4953540" y="0"/>
                </a:lnTo>
                <a:lnTo>
                  <a:pt x="4953540" y="4953540"/>
                </a:lnTo>
                <a:lnTo>
                  <a:pt x="0" y="4953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59532" y="664372"/>
            <a:ext cx="5778624" cy="117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Open Sans Bold"/>
              </a:rPr>
              <a:t>Содержание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02688" y="2663613"/>
            <a:ext cx="7388745" cy="658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Проблема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Цели проекта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Целевая аудитория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Предлагаемое решение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Технологии и инновации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Конкурентное преимущество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Демонстрация продукта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Бизнес модель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План развития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Информация о команде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Выводы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93345" y="-693912"/>
            <a:ext cx="9534148" cy="10534970"/>
          </a:xfrm>
          <a:custGeom>
            <a:avLst/>
            <a:gdLst/>
            <a:ahLst/>
            <a:cxnLst/>
            <a:rect r="r" b="b" t="t" l="l"/>
            <a:pathLst>
              <a:path h="10534970" w="9534148">
                <a:moveTo>
                  <a:pt x="0" y="0"/>
                </a:moveTo>
                <a:lnTo>
                  <a:pt x="9534148" y="0"/>
                </a:lnTo>
                <a:lnTo>
                  <a:pt x="9534148" y="10534971"/>
                </a:lnTo>
                <a:lnTo>
                  <a:pt x="0" y="10534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28584" y="2178602"/>
            <a:ext cx="4647034" cy="13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Times New Roman Bold"/>
              </a:rPr>
              <a:t>Проблема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601308"/>
            <a:ext cx="16478229" cy="244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Не существует такой платформы для людей, любящих чтение книг, которая объединяла бы в себе возможность обмена книгами между людьми в определенной местности и возможность оставлять отзывы и рекомендации о прочитанном.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95293" y="1720455"/>
            <a:ext cx="8323236" cy="8229600"/>
          </a:xfrm>
          <a:custGeom>
            <a:avLst/>
            <a:gdLst/>
            <a:ahLst/>
            <a:cxnLst/>
            <a:rect r="r" b="b" t="t" l="l"/>
            <a:pathLst>
              <a:path h="8229600" w="8323236">
                <a:moveTo>
                  <a:pt x="0" y="0"/>
                </a:moveTo>
                <a:lnTo>
                  <a:pt x="8323237" y="0"/>
                </a:lnTo>
                <a:lnTo>
                  <a:pt x="83232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52495" y="1828324"/>
            <a:ext cx="11055448" cy="13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Times New Roman Bold"/>
              </a:rPr>
              <a:t>Предлагаемое решение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81653" y="4796091"/>
            <a:ext cx="16205790" cy="304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BookFlow – это веб-приложение, дающее возможность  пользователям получать новые книги и отдавать прочитанные. Система имеет понятный интерфейс, удобный поиск по категориям и возможность оставлять отзывы о произведениях, что позволит пользователю с лёгкостью найти интересную книгу.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6840" y="7001522"/>
            <a:ext cx="5376930" cy="2412897"/>
          </a:xfrm>
          <a:custGeom>
            <a:avLst/>
            <a:gdLst/>
            <a:ahLst/>
            <a:cxnLst/>
            <a:rect r="r" b="b" t="t" l="l"/>
            <a:pathLst>
              <a:path h="2412897" w="5376930">
                <a:moveTo>
                  <a:pt x="0" y="0"/>
                </a:moveTo>
                <a:lnTo>
                  <a:pt x="5376930" y="0"/>
                </a:lnTo>
                <a:lnTo>
                  <a:pt x="5376930" y="2412897"/>
                </a:lnTo>
                <a:lnTo>
                  <a:pt x="0" y="2412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34341" y="1269555"/>
            <a:ext cx="9077647" cy="13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Times New Roman Bold"/>
              </a:rPr>
              <a:t>Целевая аудитория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7864" y="4453305"/>
            <a:ext cx="15972272" cy="124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Наш основной пользователь – люди 25-45 лет, которые увлекаются чтением и ищут возможность выгодно получить новые книги.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38384" y="3463508"/>
            <a:ext cx="1930095" cy="1984210"/>
          </a:xfrm>
          <a:custGeom>
            <a:avLst/>
            <a:gdLst/>
            <a:ahLst/>
            <a:cxnLst/>
            <a:rect r="r" b="b" t="t" l="l"/>
            <a:pathLst>
              <a:path h="1984210" w="1930095">
                <a:moveTo>
                  <a:pt x="0" y="0"/>
                </a:moveTo>
                <a:lnTo>
                  <a:pt x="1930095" y="0"/>
                </a:lnTo>
                <a:lnTo>
                  <a:pt x="1930095" y="1984209"/>
                </a:lnTo>
                <a:lnTo>
                  <a:pt x="0" y="1984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71502" y="3463508"/>
            <a:ext cx="2028969" cy="1877719"/>
          </a:xfrm>
          <a:custGeom>
            <a:avLst/>
            <a:gdLst/>
            <a:ahLst/>
            <a:cxnLst/>
            <a:rect r="r" b="b" t="t" l="l"/>
            <a:pathLst>
              <a:path h="1877719" w="2028969">
                <a:moveTo>
                  <a:pt x="0" y="0"/>
                </a:moveTo>
                <a:lnTo>
                  <a:pt x="2028969" y="0"/>
                </a:lnTo>
                <a:lnTo>
                  <a:pt x="2028969" y="1877719"/>
                </a:lnTo>
                <a:lnTo>
                  <a:pt x="0" y="1877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34096" y="5856873"/>
            <a:ext cx="1930095" cy="1930095"/>
          </a:xfrm>
          <a:custGeom>
            <a:avLst/>
            <a:gdLst/>
            <a:ahLst/>
            <a:cxnLst/>
            <a:rect r="r" b="b" t="t" l="l"/>
            <a:pathLst>
              <a:path h="1930095" w="1930095">
                <a:moveTo>
                  <a:pt x="0" y="0"/>
                </a:moveTo>
                <a:lnTo>
                  <a:pt x="1930095" y="0"/>
                </a:lnTo>
                <a:lnTo>
                  <a:pt x="1930095" y="1930095"/>
                </a:lnTo>
                <a:lnTo>
                  <a:pt x="0" y="19300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01093" y="505050"/>
            <a:ext cx="11790659" cy="13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Times New Roman Bold"/>
              </a:rPr>
              <a:t>Технологии и инновации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01093" y="3979410"/>
            <a:ext cx="5544344" cy="311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Times New Roman"/>
              </a:rPr>
              <a:t>Разработка Frontend:</a:t>
            </a:r>
          </a:p>
          <a:p>
            <a:pPr marL="928365" indent="-464182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Times New Roman"/>
              </a:rPr>
              <a:t>JavaScript</a:t>
            </a:r>
          </a:p>
          <a:p>
            <a:pPr marL="928365" indent="-464182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Times New Roman"/>
              </a:rPr>
              <a:t>TypeScript</a:t>
            </a:r>
          </a:p>
          <a:p>
            <a:pPr marL="928365" indent="-464182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Times New Roman"/>
              </a:rPr>
              <a:t>React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36733" y="3722743"/>
            <a:ext cx="2655298" cy="1624682"/>
          </a:xfrm>
          <a:custGeom>
            <a:avLst/>
            <a:gdLst/>
            <a:ahLst/>
            <a:cxnLst/>
            <a:rect r="r" b="b" t="t" l="l"/>
            <a:pathLst>
              <a:path h="1624682" w="2655298">
                <a:moveTo>
                  <a:pt x="0" y="0"/>
                </a:moveTo>
                <a:lnTo>
                  <a:pt x="2655298" y="0"/>
                </a:lnTo>
                <a:lnTo>
                  <a:pt x="2655298" y="1624682"/>
                </a:lnTo>
                <a:lnTo>
                  <a:pt x="0" y="1624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42216" y="3983851"/>
            <a:ext cx="3865436" cy="1102466"/>
          </a:xfrm>
          <a:custGeom>
            <a:avLst/>
            <a:gdLst/>
            <a:ahLst/>
            <a:cxnLst/>
            <a:rect r="r" b="b" t="t" l="l"/>
            <a:pathLst>
              <a:path h="1102466" w="3865436">
                <a:moveTo>
                  <a:pt x="0" y="0"/>
                </a:moveTo>
                <a:lnTo>
                  <a:pt x="3865436" y="0"/>
                </a:lnTo>
                <a:lnTo>
                  <a:pt x="3865436" y="1102466"/>
                </a:lnTo>
                <a:lnTo>
                  <a:pt x="0" y="1102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00732" y="5780637"/>
            <a:ext cx="1727300" cy="1998446"/>
          </a:xfrm>
          <a:custGeom>
            <a:avLst/>
            <a:gdLst/>
            <a:ahLst/>
            <a:cxnLst/>
            <a:rect r="r" b="b" t="t" l="l"/>
            <a:pathLst>
              <a:path h="1998446" w="1727300">
                <a:moveTo>
                  <a:pt x="0" y="0"/>
                </a:moveTo>
                <a:lnTo>
                  <a:pt x="1727300" y="0"/>
                </a:lnTo>
                <a:lnTo>
                  <a:pt x="1727300" y="1998446"/>
                </a:lnTo>
                <a:lnTo>
                  <a:pt x="0" y="1998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92494" y="5780637"/>
            <a:ext cx="1860584" cy="1860584"/>
          </a:xfrm>
          <a:custGeom>
            <a:avLst/>
            <a:gdLst/>
            <a:ahLst/>
            <a:cxnLst/>
            <a:rect r="r" b="b" t="t" l="l"/>
            <a:pathLst>
              <a:path h="1860584" w="1860584">
                <a:moveTo>
                  <a:pt x="0" y="0"/>
                </a:moveTo>
                <a:lnTo>
                  <a:pt x="1860585" y="0"/>
                </a:lnTo>
                <a:lnTo>
                  <a:pt x="1860585" y="1860584"/>
                </a:lnTo>
                <a:lnTo>
                  <a:pt x="0" y="1860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92991" y="602350"/>
            <a:ext cx="11790659" cy="13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Times New Roman Bold"/>
              </a:rPr>
              <a:t>Технологии и инновации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92991" y="3551293"/>
            <a:ext cx="5363021" cy="4634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Times New Roman"/>
              </a:rPr>
              <a:t>Разработка Backend:</a:t>
            </a:r>
          </a:p>
          <a:p>
            <a:pPr marL="928365" indent="-464182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Times New Roman"/>
              </a:rPr>
              <a:t>Node.js</a:t>
            </a:r>
          </a:p>
          <a:p>
            <a:pPr marL="928365" indent="-464182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Times New Roman"/>
              </a:rPr>
              <a:t>Express.js</a:t>
            </a:r>
          </a:p>
          <a:p>
            <a:pPr marL="928365" indent="-464182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Times New Roman"/>
              </a:rPr>
              <a:t>Rest API</a:t>
            </a:r>
          </a:p>
          <a:p>
            <a:pPr marL="928365" indent="-464182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Times New Roman"/>
              </a:rPr>
              <a:t>MongoDB</a:t>
            </a:r>
          </a:p>
          <a:p>
            <a:pPr marL="928365" indent="-464182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Times New Roman"/>
              </a:rPr>
              <a:t>Swagger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30959" y="4607385"/>
            <a:ext cx="1565763" cy="1565763"/>
          </a:xfrm>
          <a:custGeom>
            <a:avLst/>
            <a:gdLst/>
            <a:ahLst/>
            <a:cxnLst/>
            <a:rect r="r" b="b" t="t" l="l"/>
            <a:pathLst>
              <a:path h="1565763" w="1565763">
                <a:moveTo>
                  <a:pt x="0" y="0"/>
                </a:moveTo>
                <a:lnTo>
                  <a:pt x="1565763" y="0"/>
                </a:lnTo>
                <a:lnTo>
                  <a:pt x="1565763" y="1565763"/>
                </a:lnTo>
                <a:lnTo>
                  <a:pt x="0" y="1565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0901" y="4572271"/>
            <a:ext cx="1641224" cy="1600877"/>
          </a:xfrm>
          <a:custGeom>
            <a:avLst/>
            <a:gdLst/>
            <a:ahLst/>
            <a:cxnLst/>
            <a:rect r="r" b="b" t="t" l="l"/>
            <a:pathLst>
              <a:path h="1600877" w="1641224">
                <a:moveTo>
                  <a:pt x="0" y="0"/>
                </a:moveTo>
                <a:lnTo>
                  <a:pt x="1641224" y="0"/>
                </a:lnTo>
                <a:lnTo>
                  <a:pt x="1641224" y="1600877"/>
                </a:lnTo>
                <a:lnTo>
                  <a:pt x="0" y="1600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10114" y="6643842"/>
            <a:ext cx="1807453" cy="1671374"/>
          </a:xfrm>
          <a:custGeom>
            <a:avLst/>
            <a:gdLst/>
            <a:ahLst/>
            <a:cxnLst/>
            <a:rect r="r" b="b" t="t" l="l"/>
            <a:pathLst>
              <a:path h="1671374" w="1807453">
                <a:moveTo>
                  <a:pt x="0" y="0"/>
                </a:moveTo>
                <a:lnTo>
                  <a:pt x="1807453" y="0"/>
                </a:lnTo>
                <a:lnTo>
                  <a:pt x="1807453" y="1671374"/>
                </a:lnTo>
                <a:lnTo>
                  <a:pt x="0" y="1671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37" t="0" r="-1656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70901" y="6176170"/>
            <a:ext cx="2334279" cy="2334279"/>
          </a:xfrm>
          <a:custGeom>
            <a:avLst/>
            <a:gdLst/>
            <a:ahLst/>
            <a:cxnLst/>
            <a:rect r="r" b="b" t="t" l="l"/>
            <a:pathLst>
              <a:path h="2334279" w="2334279">
                <a:moveTo>
                  <a:pt x="0" y="0"/>
                </a:moveTo>
                <a:lnTo>
                  <a:pt x="2334279" y="0"/>
                </a:lnTo>
                <a:lnTo>
                  <a:pt x="2334279" y="2334279"/>
                </a:lnTo>
                <a:lnTo>
                  <a:pt x="0" y="2334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05741" y="602350"/>
            <a:ext cx="10965160" cy="13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Times New Roman"/>
              </a:rPr>
              <a:t>Технологии и инновации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05741" y="3468023"/>
            <a:ext cx="5282282" cy="4847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Сервисы, используемые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в процессе разработки: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Git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GitHub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Miro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Trello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Figma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60030" y="4280806"/>
            <a:ext cx="15504671" cy="371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Times New Roman Bold"/>
              </a:rPr>
              <a:t>Чем наш проект уникален?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BookFlow объединяет в себе лучшие стороны его аналогов: возможность делиться своими впечатлениями от прочитанного, узнавать всю необходимую информацию о желаемой книге и получить понравившуюся книгу при обмене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617207" y="2174422"/>
            <a:ext cx="8642093" cy="8065675"/>
          </a:xfrm>
          <a:custGeom>
            <a:avLst/>
            <a:gdLst/>
            <a:ahLst/>
            <a:cxnLst/>
            <a:rect r="r" b="b" t="t" l="l"/>
            <a:pathLst>
              <a:path h="8065675" w="8642093">
                <a:moveTo>
                  <a:pt x="0" y="0"/>
                </a:moveTo>
                <a:lnTo>
                  <a:pt x="8642093" y="0"/>
                </a:lnTo>
                <a:lnTo>
                  <a:pt x="8642093" y="8065675"/>
                </a:lnTo>
                <a:lnTo>
                  <a:pt x="0" y="8065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07952" y="1203584"/>
            <a:ext cx="13672096" cy="13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Times New Roman Bold"/>
              </a:rPr>
              <a:t>Конкурентное преимущество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DAF_LfRH_OQ</dc:identifier>
  <dcterms:modified xsi:type="dcterms:W3CDTF">2011-08-01T06:04:30Z</dcterms:modified>
  <cp:revision>1</cp:revision>
  <dc:title>Book FLOW</dc:title>
</cp:coreProperties>
</file>